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74" r:id="rId3"/>
    <p:sldId id="259" r:id="rId4"/>
    <p:sldId id="272" r:id="rId5"/>
    <p:sldId id="284" r:id="rId6"/>
    <p:sldId id="276" r:id="rId7"/>
    <p:sldId id="275" r:id="rId8"/>
    <p:sldId id="277" r:id="rId9"/>
    <p:sldId id="289" r:id="rId10"/>
    <p:sldId id="261" r:id="rId11"/>
    <p:sldId id="264" r:id="rId12"/>
    <p:sldId id="278" r:id="rId13"/>
    <p:sldId id="279" r:id="rId14"/>
    <p:sldId id="286" r:id="rId15"/>
    <p:sldId id="285" r:id="rId16"/>
    <p:sldId id="262" r:id="rId17"/>
    <p:sldId id="265" r:id="rId18"/>
    <p:sldId id="263" r:id="rId19"/>
    <p:sldId id="280" r:id="rId20"/>
    <p:sldId id="281" r:id="rId21"/>
    <p:sldId id="287" r:id="rId22"/>
    <p:sldId id="269" r:id="rId23"/>
    <p:sldId id="283" r:id="rId24"/>
    <p:sldId id="27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D77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2" y="-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file://localhost/Users/GXMN/Desktop/R-Ladies%20Quito%201-2%20/RladiesQuito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LadiesQuito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R-Ladies_Quito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ladies-quito.slack.com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R-Ladies-Quito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dirty="0" smtClean="0"/>
              <a:t>R-Ladies Quito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_tradnl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Quito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27584" y="4155926"/>
            <a:ext cx="2124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2000" dirty="0" smtClean="0"/>
              <a:t>15 / enero / 2018</a:t>
            </a:r>
            <a:endParaRPr lang="es-ES_tradnl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</p:txBody>
      </p:sp>
      <p:pic>
        <p:nvPicPr>
          <p:cNvPr id="2" name="Imagen 1" descr="Captura de pantalla 2017-08-07 a la(s) 18.5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0249" cy="5143500"/>
          </a:xfrm>
          <a:prstGeom prst="rect">
            <a:avLst/>
          </a:prstGeom>
        </p:spPr>
      </p:pic>
      <p:sp>
        <p:nvSpPr>
          <p:cNvPr id="5" name="Shape 134"/>
          <p:cNvSpPr txBox="1">
            <a:spLocks/>
          </p:cNvSpPr>
          <p:nvPr/>
        </p:nvSpPr>
        <p:spPr>
          <a:xfrm>
            <a:off x="5267128" y="555526"/>
            <a:ext cx="3553344" cy="3528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2800" b="1" dirty="0" smtClean="0">
                <a:solidFill>
                  <a:srgbClr val="88398A"/>
                </a:solidFill>
              </a:rPr>
              <a:t>Nuestra misión</a:t>
            </a:r>
          </a:p>
          <a:p>
            <a:pPr algn="just">
              <a:buFont typeface="Helvetica Neue"/>
              <a:buNone/>
            </a:pPr>
            <a:endParaRPr lang="en" sz="2000" dirty="0" smtClean="0"/>
          </a:p>
          <a:p>
            <a:pPr algn="just">
              <a:buFont typeface="Helvetica Neue"/>
              <a:buNone/>
            </a:pPr>
            <a:r>
              <a:rPr lang="en" sz="2000" dirty="0" smtClean="0"/>
              <a:t>Más mujeres:</a:t>
            </a:r>
          </a:p>
          <a:p>
            <a:pPr marL="285750" indent="-285750" algn="just"/>
            <a:r>
              <a:rPr lang="en" sz="2000" dirty="0" smtClean="0"/>
              <a:t>Programadoras</a:t>
            </a:r>
          </a:p>
          <a:p>
            <a:pPr marL="285750" indent="-285750" algn="just"/>
            <a:r>
              <a:rPr lang="en" sz="2000" dirty="0" smtClean="0"/>
              <a:t>Desarrolladoras</a:t>
            </a:r>
          </a:p>
          <a:p>
            <a:pPr marL="285750" indent="-285750" algn="just"/>
            <a:r>
              <a:rPr lang="en" sz="2000" dirty="0" smtClean="0"/>
              <a:t>Conferencistas</a:t>
            </a:r>
          </a:p>
          <a:p>
            <a:pPr marL="285750" indent="-285750" algn="just"/>
            <a:r>
              <a:rPr lang="en" sz="2000" dirty="0" smtClean="0"/>
              <a:t>Líderes</a:t>
            </a:r>
          </a:p>
          <a:p>
            <a:pPr marL="285750" indent="-285750" algn="just"/>
            <a:endParaRPr lang="en" sz="2000" dirty="0"/>
          </a:p>
          <a:p>
            <a:pPr algn="just">
              <a:buNone/>
            </a:pPr>
            <a:r>
              <a:rPr lang="en" sz="2000" dirty="0" smtClean="0"/>
              <a:t>Cada vez más personas desarrolladoras de paquetes R son parte de la comunidad R. </a:t>
            </a:r>
            <a:endParaRPr lang="en" sz="2000" dirty="0"/>
          </a:p>
        </p:txBody>
      </p:sp>
      <p:sp>
        <p:nvSpPr>
          <p:cNvPr id="6" name="Shape 134"/>
          <p:cNvSpPr txBox="1">
            <a:spLocks/>
          </p:cNvSpPr>
          <p:nvPr/>
        </p:nvSpPr>
        <p:spPr>
          <a:xfrm>
            <a:off x="5242432" y="4634428"/>
            <a:ext cx="355334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1200" b="1" dirty="0" smtClean="0">
                <a:solidFill>
                  <a:srgbClr val="88398A"/>
                </a:solidFill>
              </a:rPr>
              <a:t>Adaptado de: </a:t>
            </a:r>
            <a:r>
              <a:rPr lang="en" sz="1200" dirty="0" smtClean="0"/>
              <a:t>R-Ladies Global, useR 2017.</a:t>
            </a:r>
            <a:endParaRPr lang="en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1550"/>
            <a:ext cx="8064896" cy="4101973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4" y="123478"/>
            <a:ext cx="387997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dirty="0" smtClean="0"/>
              <a:t>Capítulos de </a:t>
            </a:r>
            <a:r>
              <a:rPr lang="en" dirty="0" smtClean="0">
                <a:solidFill>
                  <a:srgbClr val="88398A"/>
                </a:solidFill>
              </a:rPr>
              <a:t>R-Ladies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6" name="Imagen 5" descr="transparente.png"/>
          <p:cNvPicPr>
            <a:picLocks noChangeAspect="1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51670"/>
            <a:ext cx="7452320" cy="235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34"/>
          <p:cNvSpPr txBox="1">
            <a:spLocks/>
          </p:cNvSpPr>
          <p:nvPr/>
        </p:nvSpPr>
        <p:spPr>
          <a:xfrm>
            <a:off x="5076056" y="4803998"/>
            <a:ext cx="355334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1200" b="1" dirty="0" smtClean="0">
                <a:solidFill>
                  <a:srgbClr val="88398A"/>
                </a:solidFill>
              </a:rPr>
              <a:t>Adaptado de: </a:t>
            </a:r>
            <a:r>
              <a:rPr lang="en" sz="1200" dirty="0" smtClean="0"/>
              <a:t>R-Ladies Global, useR 2017.</a:t>
            </a:r>
            <a:endParaRPr lang="en" sz="1200" dirty="0"/>
          </a:p>
        </p:txBody>
      </p:sp>
      <p:pic>
        <p:nvPicPr>
          <p:cNvPr id="2" name="Imagen 1" descr="rladiesfundac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1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549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Conociendo a la comunidad de habla hispana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12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483768" y="915566"/>
            <a:ext cx="4680520" cy="576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sz="3000" dirty="0" smtClean="0"/>
              <a:t>Saludos de R- Ladies</a:t>
            </a:r>
            <a:endParaRPr lang="en" sz="3000" dirty="0">
              <a:solidFill>
                <a:srgbClr val="000000"/>
              </a:solidFill>
            </a:endParaRPr>
          </a:p>
        </p:txBody>
      </p:sp>
      <p:sp>
        <p:nvSpPr>
          <p:cNvPr id="6" name="Shape 128">
            <a:hlinkClick r:id="rId3" action="ppaction://hlinkfile"/>
          </p:cNvPr>
          <p:cNvSpPr txBox="1">
            <a:spLocks/>
          </p:cNvSpPr>
          <p:nvPr/>
        </p:nvSpPr>
        <p:spPr>
          <a:xfrm>
            <a:off x="2699792" y="1923678"/>
            <a:ext cx="4032448" cy="3024336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 smtClean="0">
                <a:solidFill>
                  <a:srgbClr val="D3D3D3"/>
                </a:solidFill>
              </a:rPr>
              <a:t> R-Ladies Quito</a:t>
            </a:r>
          </a:p>
          <a:p>
            <a:r>
              <a:rPr lang="es-ES_tradnl" sz="1800" dirty="0" smtClean="0">
                <a:solidFill>
                  <a:srgbClr val="D3D3D3"/>
                </a:solidFill>
              </a:rPr>
              <a:t> </a:t>
            </a:r>
          </a:p>
          <a:p>
            <a:r>
              <a:rPr lang="es-ES_tradnl" sz="1800" dirty="0">
                <a:solidFill>
                  <a:srgbClr val="D3D3D3"/>
                </a:solidFill>
              </a:rPr>
              <a:t> </a:t>
            </a:r>
            <a:r>
              <a:rPr lang="es-ES_tradnl" sz="1800" dirty="0" smtClean="0">
                <a:solidFill>
                  <a:srgbClr val="D3D3D3"/>
                </a:solidFill>
              </a:rPr>
              <a:t>R-Ladies Madrid</a:t>
            </a:r>
          </a:p>
          <a:p>
            <a:endParaRPr lang="es-ES_tradnl" sz="1800" dirty="0">
              <a:solidFill>
                <a:srgbClr val="D3D3D3"/>
              </a:solidFill>
            </a:endParaRPr>
          </a:p>
          <a:p>
            <a:r>
              <a:rPr lang="es-ES_tradnl" sz="1800" dirty="0" smtClean="0">
                <a:solidFill>
                  <a:srgbClr val="D3D3D3"/>
                </a:solidFill>
              </a:rPr>
              <a:t> R</a:t>
            </a:r>
            <a:r>
              <a:rPr lang="es-ES_tradnl" sz="1800" dirty="0">
                <a:solidFill>
                  <a:srgbClr val="D3D3D3"/>
                </a:solidFill>
              </a:rPr>
              <a:t>-Ladies </a:t>
            </a:r>
            <a:r>
              <a:rPr lang="es-ES_tradnl" sz="1800" dirty="0" smtClean="0">
                <a:solidFill>
                  <a:srgbClr val="D3D3D3"/>
                </a:solidFill>
              </a:rPr>
              <a:t>Santiago</a:t>
            </a:r>
          </a:p>
          <a:p>
            <a:endParaRPr lang="es-ES_tradnl" sz="1800" dirty="0">
              <a:solidFill>
                <a:srgbClr val="D3D3D3"/>
              </a:solidFill>
            </a:endParaRPr>
          </a:p>
          <a:p>
            <a:r>
              <a:rPr lang="es-ES_tradnl" sz="1800" dirty="0" smtClean="0">
                <a:solidFill>
                  <a:srgbClr val="D3D3D3"/>
                </a:solidFill>
              </a:rPr>
              <a:t> R</a:t>
            </a:r>
            <a:r>
              <a:rPr lang="es-ES_tradnl" sz="1800" dirty="0">
                <a:solidFill>
                  <a:srgbClr val="D3D3D3"/>
                </a:solidFill>
              </a:rPr>
              <a:t>-Ladies </a:t>
            </a:r>
            <a:r>
              <a:rPr lang="es-ES_tradnl" sz="1800" dirty="0" smtClean="0">
                <a:solidFill>
                  <a:srgbClr val="D3D3D3"/>
                </a:solidFill>
              </a:rPr>
              <a:t>Buenos Aires</a:t>
            </a:r>
          </a:p>
          <a:p>
            <a:endParaRPr lang="es-ES_tradnl" sz="1800" dirty="0">
              <a:solidFill>
                <a:srgbClr val="D3D3D3"/>
              </a:solidFill>
            </a:endParaRPr>
          </a:p>
          <a:p>
            <a:r>
              <a:rPr lang="es-ES_tradnl" sz="1800" dirty="0" smtClean="0">
                <a:solidFill>
                  <a:srgbClr val="D3D3D3"/>
                </a:solidFill>
              </a:rPr>
              <a:t> R- Ladies Montevideo</a:t>
            </a:r>
            <a:endParaRPr lang="en" sz="1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6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549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Conociendo R-Ladies Quito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927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27584" y="1707654"/>
            <a:ext cx="438186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C" sz="8000" dirty="0" smtClean="0">
                <a:solidFill>
                  <a:srgbClr val="88398A"/>
                </a:solidFill>
              </a:rPr>
              <a:t>T</a:t>
            </a:r>
            <a:r>
              <a:rPr lang="es-ES_tradnl" sz="8000" dirty="0" smtClean="0">
                <a:solidFill>
                  <a:srgbClr val="88398A"/>
                </a:solidFill>
              </a:rPr>
              <a:t>ú</a:t>
            </a:r>
            <a:r>
              <a:rPr lang="en" sz="8000" dirty="0" smtClean="0">
                <a:solidFill>
                  <a:srgbClr val="88398A"/>
                </a:solidFill>
              </a:rPr>
              <a:t/>
            </a:r>
            <a:br>
              <a:rPr lang="en" sz="8000" dirty="0" smtClean="0">
                <a:solidFill>
                  <a:srgbClr val="88398A"/>
                </a:solidFill>
              </a:rPr>
            </a:br>
            <a:r>
              <a:rPr lang="es-ES_tradnl" sz="8000" dirty="0" smtClean="0">
                <a:solidFill>
                  <a:srgbClr val="88398A"/>
                </a:solidFill>
              </a:rPr>
              <a:t>Capítulo</a:t>
            </a:r>
            <a:endParaRPr lang="en" sz="80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170" name="Picture 2" descr="https://avatars2.githubusercontent.com/u/30815329?v=4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25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555776" y="339502"/>
            <a:ext cx="3384376" cy="576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R-Ladies Quito</a:t>
            </a:r>
            <a:endParaRPr lang="en" sz="3000" dirty="0">
              <a:solidFill>
                <a:srgbClr val="000000"/>
              </a:solidFill>
            </a:endParaRPr>
          </a:p>
        </p:txBody>
      </p:sp>
      <p:sp>
        <p:nvSpPr>
          <p:cNvPr id="5" name="Shape 126"/>
          <p:cNvSpPr txBox="1">
            <a:spLocks/>
          </p:cNvSpPr>
          <p:nvPr/>
        </p:nvSpPr>
        <p:spPr>
          <a:xfrm>
            <a:off x="467544" y="1296966"/>
            <a:ext cx="3960440" cy="34350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 smtClean="0">
                <a:solidFill>
                  <a:srgbClr val="88398A"/>
                </a:solidFill>
              </a:rPr>
              <a:t>Objetivos</a:t>
            </a:r>
          </a:p>
          <a:p>
            <a:endParaRPr lang="e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800" dirty="0" smtClean="0"/>
              <a:t>A</a:t>
            </a:r>
            <a:r>
              <a:rPr lang="en" sz="1800" dirty="0" smtClean="0"/>
              <a:t>prender</a:t>
            </a:r>
            <a:r>
              <a:rPr lang="es-ES_tradnl" sz="1800" dirty="0" smtClean="0"/>
              <a:t>, e</a:t>
            </a:r>
            <a:r>
              <a:rPr lang="en" sz="1800" dirty="0" smtClean="0"/>
              <a:t>nseñar</a:t>
            </a:r>
            <a:r>
              <a:rPr lang="es-ES_tradnl" sz="1800" dirty="0" smtClean="0"/>
              <a:t>, compartir código en</a:t>
            </a:r>
            <a:r>
              <a:rPr lang="en" sz="1800" dirty="0" smtClean="0"/>
              <a:t>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Expandir las redes profesionales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Concer mujeres increíbles</a:t>
            </a:r>
            <a:r>
              <a:rPr lang="es-ES_tradnl" sz="1800" dirty="0" smtClean="0"/>
              <a:t> y apoyar iniciativas STEM</a:t>
            </a:r>
            <a:endParaRPr lang="e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Involucrase con la amplia comunidad R</a:t>
            </a:r>
            <a:endParaRPr lang="en" sz="1800" dirty="0"/>
          </a:p>
        </p:txBody>
      </p:sp>
      <p:sp>
        <p:nvSpPr>
          <p:cNvPr id="6" name="Shape 128"/>
          <p:cNvSpPr txBox="1">
            <a:spLocks/>
          </p:cNvSpPr>
          <p:nvPr/>
        </p:nvSpPr>
        <p:spPr>
          <a:xfrm>
            <a:off x="4572000" y="1296966"/>
            <a:ext cx="3839147" cy="3075282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 smtClean="0">
                <a:solidFill>
                  <a:srgbClr val="FFFFFF"/>
                </a:solidFill>
              </a:rPr>
              <a:t>Planes para el futuro</a:t>
            </a:r>
            <a:r>
              <a:rPr lang="mr-IN" sz="2000" b="1" dirty="0" smtClean="0">
                <a:solidFill>
                  <a:srgbClr val="FFFFFF"/>
                </a:solidFill>
              </a:rPr>
              <a:t>…</a:t>
            </a:r>
            <a:endParaRPr lang="en" sz="2000" b="1" dirty="0" smtClean="0">
              <a:solidFill>
                <a:srgbClr val="FFFFFF"/>
              </a:solidFill>
            </a:endParaRPr>
          </a:p>
          <a:p>
            <a:endParaRPr lang="en" b="1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Presentaciones mensuales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Networking y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Comunicación a través de canales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Socialización e integración</a:t>
            </a:r>
            <a:endParaRPr lang="en" sz="1800" dirty="0">
              <a:solidFill>
                <a:srgbClr val="D3D3D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Twitter: </a:t>
            </a:r>
            <a:r>
              <a:rPr lang="es-EC" sz="2000" b="1" dirty="0">
                <a:hlinkClick r:id="rId3"/>
              </a:rPr>
              <a:t>@</a:t>
            </a:r>
            <a:r>
              <a:rPr lang="es-EC" sz="2000" dirty="0" err="1" smtClean="0">
                <a:hlinkClick r:id="rId3"/>
              </a:rPr>
              <a:t>RLadiesQuito</a:t>
            </a:r>
            <a:r>
              <a:rPr lang="es-EC" sz="2000" dirty="0" smtClean="0"/>
              <a:t> </a:t>
            </a:r>
          </a:p>
          <a:p>
            <a:pPr algn="ctr"/>
            <a:r>
              <a:rPr lang="es-EC" sz="20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C" sz="20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C" sz="2000" dirty="0" smtClean="0">
                <a:solidFill>
                  <a:schemeClr val="tx1"/>
                </a:solidFill>
                <a:hlinkClick r:id="rId3"/>
              </a:rPr>
              <a:t>twitter.com/RLadiesQuito</a:t>
            </a:r>
            <a:endParaRPr lang="es-EC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5965"/>
            <a:ext cx="7056784" cy="38479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187624" y="4239272"/>
            <a:ext cx="6984776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Meetup:</a:t>
            </a:r>
            <a:endParaRPr lang="es-ES_tradnl" sz="2000" b="1" dirty="0" smtClean="0">
              <a:solidFill>
                <a:srgbClr val="88398A"/>
              </a:solidFill>
            </a:endParaRPr>
          </a:p>
          <a:p>
            <a:pPr algn="ctr"/>
            <a:r>
              <a:rPr lang="es-ES_tradnl" sz="2000" dirty="0">
                <a:hlinkClick r:id="rId3"/>
              </a:rPr>
              <a:t>https://www.meetup.com/es-ES/R-</a:t>
            </a:r>
            <a:r>
              <a:rPr lang="es-ES_tradnl" sz="2000" dirty="0" smtClean="0">
                <a:hlinkClick r:id="rId3"/>
              </a:rPr>
              <a:t>Ladies_Quito</a:t>
            </a:r>
            <a:endParaRPr lang="es-ES_tradnl" sz="2000" dirty="0" smtClean="0"/>
          </a:p>
          <a:p>
            <a:pPr algn="ctr"/>
            <a:endParaRPr lang="en" sz="2000" dirty="0" smtClean="0"/>
          </a:p>
        </p:txBody>
      </p:sp>
      <p:pic>
        <p:nvPicPr>
          <p:cNvPr id="3" name="Imagen 2" descr="Captura de pantalla 2018-01-15 a la(s) 16.1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3756"/>
            <a:ext cx="7272808" cy="40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631470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0" dirty="0" smtClean="0">
                <a:solidFill>
                  <a:srgbClr val="88398A"/>
                </a:solidFill>
              </a:rPr>
              <a:t>¡</a:t>
            </a:r>
            <a:r>
              <a:rPr lang="en" sz="8000" dirty="0" smtClean="0">
                <a:solidFill>
                  <a:srgbClr val="631D77"/>
                </a:solidFill>
              </a:rPr>
              <a:t>Bienvenida</a:t>
            </a:r>
            <a:r>
              <a:rPr lang="en" sz="8000" dirty="0" smtClean="0">
                <a:solidFill>
                  <a:srgbClr val="88398A"/>
                </a:solidFill>
              </a:rPr>
              <a:t>!</a:t>
            </a:r>
            <a:endParaRPr lang="en" sz="8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699792" y="3219822"/>
            <a:ext cx="5882659" cy="792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_tradnl" sz="3000" dirty="0" smtClean="0">
                <a:solidFill>
                  <a:srgbClr val="000000"/>
                </a:solidFill>
              </a:rPr>
              <a:t>Si </a:t>
            </a:r>
            <a:r>
              <a:rPr lang="en" sz="3000" dirty="0" smtClean="0">
                <a:solidFill>
                  <a:srgbClr val="000000"/>
                </a:solidFill>
              </a:rPr>
              <a:t>eres una novata o una experta en R. Este grupo es para tí. </a:t>
            </a:r>
            <a:endParaRPr lang="en" sz="3000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9662"/>
            <a:ext cx="2160240" cy="180019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77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Slack: </a:t>
            </a:r>
            <a:r>
              <a:rPr lang="es-EC" sz="2000" u="sng" dirty="0">
                <a:hlinkClick r:id="rId3"/>
              </a:rPr>
              <a:t>rladies-quito.slack.com</a:t>
            </a:r>
            <a:endParaRPr lang="en" sz="20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9" y="462081"/>
            <a:ext cx="7430135" cy="37421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2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000" b="1" dirty="0" smtClean="0">
                <a:solidFill>
                  <a:srgbClr val="88398A"/>
                </a:solidFill>
              </a:rPr>
              <a:t>Facebook</a:t>
            </a:r>
            <a:r>
              <a:rPr lang="en" sz="2000" b="1" dirty="0" smtClean="0">
                <a:solidFill>
                  <a:srgbClr val="88398A"/>
                </a:solidFill>
              </a:rPr>
              <a:t>: </a:t>
            </a:r>
            <a:r>
              <a:rPr lang="en" sz="2000" dirty="0">
                <a:solidFill>
                  <a:srgbClr val="88398A"/>
                </a:solidFill>
                <a:hlinkClick r:id="rId3"/>
              </a:rPr>
              <a:t>https://www.facebook.com/R-Ladies-</a:t>
            </a:r>
            <a:r>
              <a:rPr lang="en" sz="2000" dirty="0" smtClean="0">
                <a:solidFill>
                  <a:srgbClr val="88398A"/>
                </a:solidFill>
                <a:hlinkClick r:id="rId3"/>
              </a:rPr>
              <a:t>Quito</a:t>
            </a:r>
            <a:endParaRPr lang="es-ES_tradnl" sz="2000" dirty="0" smtClean="0">
              <a:solidFill>
                <a:srgbClr val="88398A"/>
              </a:solidFill>
            </a:endParaRPr>
          </a:p>
          <a:p>
            <a:pPr algn="ctr"/>
            <a:endParaRPr lang="es-EC" sz="2000" dirty="0" smtClean="0">
              <a:solidFill>
                <a:srgbClr val="88398A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2" name="Imagen 1" descr="Captura de pantalla 2018-01-15 a la(s) 15.59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0" y="505533"/>
            <a:ext cx="6516216" cy="37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Involúcrate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00"/>
                </a:solidFill>
              </a:rPr>
              <a:t>Es fácil 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79512" y="2677825"/>
            <a:ext cx="280831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</a:t>
            </a: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</a:t>
            </a:r>
            <a:endParaRPr lang="en" sz="20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Únete a nuestra página de Meetup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Asiste a los eventos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Síguenos en twitter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" name="Shape 178"/>
          <p:cNvSpPr txBox="1"/>
          <p:nvPr/>
        </p:nvSpPr>
        <p:spPr>
          <a:xfrm>
            <a:off x="2843808" y="2715766"/>
            <a:ext cx="316835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Contribuye</a:t>
            </a: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Únete a nuestro canal de Slack y página de Github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Preséntate en slack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Comparte código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Inspira y apoyar a otras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Shape 178"/>
          <p:cNvSpPr txBox="1"/>
          <p:nvPr/>
        </p:nvSpPr>
        <p:spPr>
          <a:xfrm>
            <a:off x="5796136" y="2715766"/>
            <a:ext cx="316835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Organiza</a:t>
            </a: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Lidera una reunión o workshop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 una charla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Sé una co-organizadora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Involúcrate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00"/>
                </a:solidFill>
              </a:rPr>
              <a:t>S</a:t>
            </a:r>
            <a:r>
              <a:rPr lang="es-ES_tradnl" dirty="0" smtClean="0">
                <a:solidFill>
                  <a:srgbClr val="000000"/>
                </a:solidFill>
              </a:rPr>
              <a:t>e una expositora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Imagen 1" descr="Captura de pantalla 2017-08-08 a la(s) 11.2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67494"/>
            <a:ext cx="3950476" cy="47525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715766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https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://</a:t>
            </a:r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rladies.org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/r-</a:t>
            </a:r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speakers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993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/>
        </p:nvSpPr>
        <p:spPr>
          <a:xfrm>
            <a:off x="5364088" y="339502"/>
            <a:ext cx="3384376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88398A"/>
              </a:buClr>
              <a:buSzPct val="100000"/>
            </a:pPr>
            <a:r>
              <a:rPr lang="es-EC" sz="4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¡Únete e intiva a tus amigas!</a:t>
            </a:r>
          </a:p>
          <a:p>
            <a:pPr>
              <a:buClr>
                <a:srgbClr val="88398A"/>
              </a:buClr>
              <a:buSzPct val="100000"/>
            </a:pPr>
            <a:endParaRPr lang="es-EC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Clr>
                <a:srgbClr val="88398A"/>
              </a:buClr>
              <a:buSzPct val="100000"/>
            </a:pPr>
            <a:endParaRPr lang="es-EC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Clr>
                <a:srgbClr val="88398A"/>
              </a:buClr>
              <a:buSzPct val="100000"/>
            </a:pP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quito@rladies</a:t>
            </a:r>
            <a:r>
              <a:rPr lang="es-EC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.​</a:t>
            </a: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</a:t>
            </a:r>
          </a:p>
          <a:p>
            <a:pPr>
              <a:buClr>
                <a:srgbClr val="88398A"/>
              </a:buClr>
              <a:buSzPct val="100000"/>
            </a:pPr>
            <a:r>
              <a:rPr lang="es-EC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@RLadiesQuito </a:t>
            </a:r>
            <a:endParaRPr lang="en" sz="2600" b="1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6084168" y="38475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 dirty="0">
                <a:solidFill>
                  <a:srgbClr val="FF004E"/>
                </a:solidFill>
              </a:rPr>
              <a:t>😉</a:t>
            </a:r>
          </a:p>
        </p:txBody>
      </p:sp>
      <p:pic>
        <p:nvPicPr>
          <p:cNvPr id="2" name="Imagen 1" descr="Captura de pantalla 2017-08-08 a la(s) 13.36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347"/>
            <a:ext cx="4843400" cy="4851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899592" y="411510"/>
            <a:ext cx="4638300" cy="7812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sz="4000" dirty="0" smtClean="0"/>
              <a:t>Agenda para hoy:</a:t>
            </a:r>
            <a:endParaRPr lang="en" sz="40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899592" y="1203598"/>
            <a:ext cx="7632000" cy="31683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Introducción a R 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¿Qué es R-Ladies?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Tu comunidad R-Ladies</a:t>
            </a:r>
          </a:p>
          <a:p>
            <a:pPr marL="285750" indent="-285750">
              <a:buFont typeface="Arial"/>
              <a:buChar char="•"/>
            </a:pPr>
            <a:r>
              <a:rPr lang="es-ES_tradnl" sz="2500" dirty="0"/>
              <a:t>Conociendo R-Ladies </a:t>
            </a:r>
            <a:r>
              <a:rPr lang="es-ES_tradnl" sz="2500" dirty="0" smtClean="0"/>
              <a:t>Quito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R-Ladies Santiago: Gaby Sandoval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Aplicaciones de Redes Neuronales con R: Daniela Mariño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lvl="0" rtl="0">
              <a:spcBef>
                <a:spcPts val="0"/>
              </a:spcBef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lvl="0" rtl="0">
              <a:spcBef>
                <a:spcPts val="0"/>
              </a:spcBef>
              <a:buNone/>
            </a:pPr>
            <a:endParaRPr lang="en" sz="2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68567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Introducción a 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378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23528" y="123478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>
                <a:solidFill>
                  <a:srgbClr val="631D77"/>
                </a:solidFill>
              </a:rPr>
              <a:t>¿Qué es R?</a:t>
            </a:r>
            <a:endParaRPr lang="en" dirty="0">
              <a:solidFill>
                <a:srgbClr val="631D77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51520" y="627534"/>
            <a:ext cx="8563788" cy="18722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s-ES" dirty="0" smtClean="0"/>
              <a:t>Lenguaje y entorno de programación con enfoque estadístico </a:t>
            </a:r>
            <a:r>
              <a:rPr lang="mr-IN" dirty="0" smtClean="0"/>
              <a:t>…</a:t>
            </a:r>
            <a:endParaRPr lang="es-ES" dirty="0" smtClean="0"/>
          </a:p>
          <a:p>
            <a:pPr>
              <a:lnSpc>
                <a:spcPct val="120000"/>
              </a:lnSpc>
            </a:pPr>
            <a:r>
              <a:rPr lang="es-ES" dirty="0"/>
              <a:t>Creado por Ross </a:t>
            </a:r>
            <a:r>
              <a:rPr lang="es-ES" dirty="0" err="1"/>
              <a:t>Ihaka</a:t>
            </a:r>
            <a:r>
              <a:rPr lang="es-ES" dirty="0"/>
              <a:t> and Robert Gentleman </a:t>
            </a:r>
            <a:r>
              <a:rPr lang="mr-IN" dirty="0"/>
              <a:t>–</a:t>
            </a:r>
            <a:r>
              <a:rPr lang="es-ES" dirty="0"/>
              <a:t> Universidad de </a:t>
            </a:r>
            <a:r>
              <a:rPr lang="es-ES" dirty="0" err="1"/>
              <a:t>Auckland</a:t>
            </a:r>
            <a:r>
              <a:rPr lang="es-ES" dirty="0"/>
              <a:t>, </a:t>
            </a:r>
            <a:r>
              <a:rPr lang="es-ES" dirty="0" smtClean="0"/>
              <a:t>NZL</a:t>
            </a:r>
          </a:p>
          <a:p>
            <a:pPr>
              <a:lnSpc>
                <a:spcPct val="120000"/>
              </a:lnSpc>
              <a:buNone/>
            </a:pPr>
            <a:r>
              <a:rPr lang="es-ES" dirty="0" smtClean="0"/>
              <a:t>    </a:t>
            </a:r>
            <a:endParaRPr lang="es-ES" dirty="0"/>
          </a:p>
          <a:p>
            <a:pPr>
              <a:lnSpc>
                <a:spcPct val="120000"/>
              </a:lnSpc>
              <a:buNone/>
            </a:pPr>
            <a:r>
              <a:rPr lang="es-ES" dirty="0" smtClean="0"/>
              <a:t> </a:t>
            </a:r>
          </a:p>
          <a:p>
            <a:pPr>
              <a:lnSpc>
                <a:spcPct val="120000"/>
              </a:lnSpc>
              <a:buNone/>
            </a:pPr>
            <a:endParaRPr lang="is-IS" dirty="0" smtClean="0"/>
          </a:p>
          <a:p>
            <a:pPr>
              <a:lnSpc>
                <a:spcPct val="120000"/>
              </a:lnSpc>
            </a:pPr>
            <a:r>
              <a:rPr lang="es-ES" dirty="0" smtClean="0"/>
              <a:t> Similar al lenguaje y entorno  S </a:t>
            </a:r>
          </a:p>
          <a:p>
            <a:pPr>
              <a:lnSpc>
                <a:spcPct val="120000"/>
              </a:lnSpc>
            </a:pPr>
            <a:r>
              <a:rPr lang="es-ES" dirty="0" smtClean="0"/>
              <a:t> Open </a:t>
            </a:r>
            <a:r>
              <a:rPr lang="es-ES" dirty="0" err="1"/>
              <a:t>source</a:t>
            </a:r>
            <a:endParaRPr lang="en" dirty="0"/>
          </a:p>
          <a:p>
            <a:pPr>
              <a:buNone/>
            </a:pPr>
            <a:endParaRPr lang="en" dirty="0"/>
          </a:p>
        </p:txBody>
      </p:sp>
      <p:cxnSp>
        <p:nvCxnSpPr>
          <p:cNvPr id="4" name="Shape 174"/>
          <p:cNvCxnSpPr/>
          <p:nvPr/>
        </p:nvCxnSpPr>
        <p:spPr>
          <a:xfrm>
            <a:off x="12175" y="188276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Shape 175"/>
          <p:cNvSpPr/>
          <p:nvPr/>
        </p:nvSpPr>
        <p:spPr>
          <a:xfrm>
            <a:off x="1043608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77"/>
          <p:cNvSpPr/>
          <p:nvPr/>
        </p:nvSpPr>
        <p:spPr>
          <a:xfrm>
            <a:off x="7084280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419872" y="2787774"/>
            <a:ext cx="2160240" cy="492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181818"/>
              </a:buClr>
              <a:buSzPct val="100000"/>
              <a:buFont typeface="Helvetica Neue"/>
            </a:pPr>
            <a:r>
              <a:rPr lang="es-ES_tradnl" sz="2600" b="1" dirty="0">
                <a:solidFill>
                  <a:srgbClr val="631D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qué</a:t>
            </a:r>
            <a:r>
              <a:rPr lang="mr-IN" sz="2600" b="1" dirty="0" smtClean="0">
                <a:solidFill>
                  <a:srgbClr val="631D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r>
              <a:rPr lang="es-ES_tradnl" sz="2600" b="1" dirty="0">
                <a:solidFill>
                  <a:srgbClr val="631D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lang="es-ES" sz="2600" b="1" dirty="0">
              <a:solidFill>
                <a:srgbClr val="631D7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3995936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ángulo 7"/>
          <p:cNvSpPr/>
          <p:nvPr/>
        </p:nvSpPr>
        <p:spPr>
          <a:xfrm>
            <a:off x="891592" y="2047949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1992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940264" y="2067694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2000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3779912" y="2067694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1995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11560" y="1419622"/>
            <a:ext cx="1053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concebido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00192" y="1419622"/>
            <a:ext cx="180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versión beta estable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635896" y="1419622"/>
            <a:ext cx="863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lanzado</a:t>
            </a:r>
            <a:endParaRPr lang="es-ES" dirty="0"/>
          </a:p>
        </p:txBody>
      </p:sp>
      <p:sp>
        <p:nvSpPr>
          <p:cNvPr id="18" name="Shape 111"/>
          <p:cNvSpPr txBox="1">
            <a:spLocks/>
          </p:cNvSpPr>
          <p:nvPr/>
        </p:nvSpPr>
        <p:spPr>
          <a:xfrm>
            <a:off x="467544" y="3363838"/>
            <a:ext cx="8712968" cy="1563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dirty="0" smtClean="0"/>
              <a:t> </a:t>
            </a:r>
            <a:r>
              <a:rPr lang="es-ES" dirty="0"/>
              <a:t>R es libre</a:t>
            </a:r>
          </a:p>
          <a:p>
            <a:r>
              <a:rPr lang="es-ES" dirty="0"/>
              <a:t> </a:t>
            </a:r>
            <a:r>
              <a:rPr lang="es-ES" dirty="0" smtClean="0"/>
              <a:t>Útil </a:t>
            </a:r>
            <a:endParaRPr lang="es-ES" dirty="0"/>
          </a:p>
          <a:p>
            <a:r>
              <a:rPr lang="es-ES" dirty="0"/>
              <a:t> </a:t>
            </a:r>
            <a:r>
              <a:rPr lang="es-ES" dirty="0" smtClean="0"/>
              <a:t>Acceso </a:t>
            </a:r>
            <a:r>
              <a:rPr lang="es-ES" dirty="0"/>
              <a:t>a tecnologías de </a:t>
            </a:r>
            <a:r>
              <a:rPr lang="es-ES" dirty="0" smtClean="0"/>
              <a:t>vanguardia</a:t>
            </a:r>
          </a:p>
          <a:p>
            <a:r>
              <a:rPr lang="es-ES" dirty="0" smtClean="0"/>
              <a:t>Facilidad para el análisis de datos masivos</a:t>
            </a:r>
          </a:p>
          <a:p>
            <a:r>
              <a:rPr lang="es-ES" dirty="0" smtClean="0"/>
              <a:t> Buen </a:t>
            </a:r>
            <a:r>
              <a:rPr lang="es-ES" dirty="0"/>
              <a:t>desarrollo</a:t>
            </a:r>
          </a:p>
          <a:p>
            <a:r>
              <a:rPr lang="es-ES" dirty="0"/>
              <a:t> </a:t>
            </a:r>
            <a:r>
              <a:rPr lang="es-ES" dirty="0" smtClean="0"/>
              <a:t>Puede </a:t>
            </a:r>
            <a:r>
              <a:rPr lang="es-ES" dirty="0"/>
              <a:t>ser extendido a través de las librerías</a:t>
            </a:r>
          </a:p>
          <a:p>
            <a:r>
              <a:rPr lang="es-ES" dirty="0"/>
              <a:t> </a:t>
            </a:r>
            <a:r>
              <a:rPr lang="es-ES" dirty="0" smtClean="0"/>
              <a:t>Facilidad </a:t>
            </a:r>
            <a:r>
              <a:rPr lang="es-ES" dirty="0"/>
              <a:t>en el manejo y almacenamiento de datos</a:t>
            </a:r>
          </a:p>
          <a:p>
            <a:pPr>
              <a:buFont typeface="Helvetica Neue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98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+ Sobre R</a:t>
            </a:r>
            <a:r>
              <a:rPr lang="mr-IN" dirty="0" smtClean="0"/>
              <a:t>…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355976" y="699542"/>
            <a:ext cx="4608512" cy="9361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s-ES_tradnl" b="1" dirty="0" smtClean="0">
                <a:solidFill>
                  <a:srgbClr val="631D77"/>
                </a:solidFill>
              </a:rPr>
              <a:t>R </a:t>
            </a:r>
            <a:r>
              <a:rPr lang="es-ES_tradnl" b="1" dirty="0" err="1" smtClean="0">
                <a:solidFill>
                  <a:srgbClr val="631D77"/>
                </a:solidFill>
              </a:rPr>
              <a:t>Consortium</a:t>
            </a:r>
            <a:endParaRPr lang="en" b="1" dirty="0">
              <a:solidFill>
                <a:srgbClr val="631D77"/>
              </a:solidFill>
            </a:endParaRPr>
          </a:p>
        </p:txBody>
      </p:sp>
      <p:pic>
        <p:nvPicPr>
          <p:cNvPr id="2" name="Imagen 1" descr="Captura de pantalla 2017-08-08 a la(s) 14.3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r="1756"/>
          <a:stretch/>
        </p:blipFill>
        <p:spPr>
          <a:xfrm>
            <a:off x="4540012" y="1347614"/>
            <a:ext cx="4521056" cy="3025469"/>
          </a:xfrm>
          <a:prstGeom prst="rect">
            <a:avLst/>
          </a:prstGeom>
        </p:spPr>
      </p:pic>
      <p:sp>
        <p:nvSpPr>
          <p:cNvPr id="6" name="Shape 110"/>
          <p:cNvSpPr txBox="1">
            <a:spLocks/>
          </p:cNvSpPr>
          <p:nvPr/>
        </p:nvSpPr>
        <p:spPr>
          <a:xfrm>
            <a:off x="8316416" y="4948014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 smtClean="0"/>
              <a:t>This is a</a:t>
            </a:r>
          </a:p>
          <a:p>
            <a:r>
              <a:rPr lang="en" dirty="0" smtClean="0">
                <a:solidFill>
                  <a:srgbClr val="88398A"/>
                </a:solidFill>
              </a:rPr>
              <a:t>slide title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7" name="Shape 111"/>
          <p:cNvSpPr txBox="1">
            <a:spLocks/>
          </p:cNvSpPr>
          <p:nvPr/>
        </p:nvSpPr>
        <p:spPr>
          <a:xfrm>
            <a:off x="323528" y="1131590"/>
            <a:ext cx="4608512" cy="936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228600"/>
            <a:r>
              <a:rPr lang="es-ES" b="1" dirty="0" smtClean="0">
                <a:solidFill>
                  <a:srgbClr val="631D77"/>
                </a:solidFill>
              </a:rPr>
              <a:t>R </a:t>
            </a:r>
            <a:r>
              <a:rPr lang="es-ES" b="1" dirty="0" err="1" smtClean="0">
                <a:solidFill>
                  <a:srgbClr val="631D77"/>
                </a:solidFill>
              </a:rPr>
              <a:t>Foundation</a:t>
            </a:r>
            <a:r>
              <a:rPr lang="es-ES" dirty="0" smtClean="0">
                <a:solidFill>
                  <a:srgbClr val="631D77"/>
                </a:solidFill>
              </a:rPr>
              <a:t>: </a:t>
            </a:r>
            <a:r>
              <a:rPr lang="es-ES" dirty="0" smtClean="0"/>
              <a:t>Sin fines de lucro </a:t>
            </a:r>
            <a:r>
              <a:rPr lang="mr-IN" dirty="0" smtClean="0"/>
              <a:t>–</a:t>
            </a:r>
            <a:r>
              <a:rPr lang="es-ES" dirty="0" smtClean="0"/>
              <a:t> soporta el proyecto R </a:t>
            </a:r>
            <a:r>
              <a:rPr lang="mr-IN" dirty="0" smtClean="0"/>
              <a:t>–</a:t>
            </a:r>
            <a:r>
              <a:rPr lang="es-ES" dirty="0" smtClean="0"/>
              <a:t> referencia comunidad R para todos los miembros.</a:t>
            </a:r>
          </a:p>
          <a:p>
            <a:pPr marL="457200" indent="-228600"/>
            <a:endParaRPr lang="es-ES" dirty="0" smtClean="0"/>
          </a:p>
          <a:p>
            <a:pPr marL="457200" indent="-228600"/>
            <a:r>
              <a:rPr lang="es-ES" b="1" dirty="0" smtClean="0">
                <a:solidFill>
                  <a:srgbClr val="631D77"/>
                </a:solidFill>
              </a:rPr>
              <a:t>CRAN</a:t>
            </a:r>
            <a:r>
              <a:rPr lang="es-ES" dirty="0" smtClean="0">
                <a:solidFill>
                  <a:srgbClr val="631D77"/>
                </a:solidFill>
              </a:rPr>
              <a:t>:  </a:t>
            </a:r>
            <a:r>
              <a:rPr lang="es-ES" dirty="0" smtClean="0"/>
              <a:t>Repositorio versiones, paquetes (9,952), actualizaciones </a:t>
            </a:r>
            <a:r>
              <a:rPr lang="es-ES" dirty="0"/>
              <a:t>(Linux, Mac and Windows</a:t>
            </a:r>
            <a:r>
              <a:rPr lang="es-ES" dirty="0" smtClean="0"/>
              <a:t>)</a:t>
            </a:r>
          </a:p>
          <a:p>
            <a:pPr marL="457200" indent="-228600"/>
            <a:endParaRPr lang="es-ES" dirty="0" smtClean="0"/>
          </a:p>
          <a:p>
            <a:pPr marL="457200" indent="-228600"/>
            <a:r>
              <a:rPr lang="es-ES" b="1" dirty="0" err="1" smtClean="0">
                <a:solidFill>
                  <a:srgbClr val="631D77"/>
                </a:solidFill>
              </a:rPr>
              <a:t>Rstudio</a:t>
            </a:r>
            <a:r>
              <a:rPr lang="es-ES" b="1" dirty="0" smtClean="0">
                <a:solidFill>
                  <a:srgbClr val="631D77"/>
                </a:solidFill>
              </a:rPr>
              <a:t>:</a:t>
            </a:r>
            <a:r>
              <a:rPr lang="es-ES" dirty="0" smtClean="0">
                <a:solidFill>
                  <a:srgbClr val="631D77"/>
                </a:solidFill>
              </a:rPr>
              <a:t> </a:t>
            </a:r>
            <a:r>
              <a:rPr lang="es-ES" dirty="0"/>
              <a:t>IDE </a:t>
            </a:r>
            <a:r>
              <a:rPr lang="es-ES" dirty="0" err="1"/>
              <a:t>for</a:t>
            </a:r>
            <a:r>
              <a:rPr lang="es-ES" dirty="0"/>
              <a:t> R,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smtClean="0"/>
              <a:t>editor, etc.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50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¿Qué es R-Ladies?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8628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675559" y="1223450"/>
            <a:ext cx="5112568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s-ES_tradnl" b="1" dirty="0">
                <a:solidFill>
                  <a:srgbClr val="88398A"/>
                </a:solidFill>
              </a:rPr>
              <a:t>O</a:t>
            </a:r>
            <a:r>
              <a:rPr lang="en" b="1" dirty="0" smtClean="0">
                <a:solidFill>
                  <a:srgbClr val="88398A"/>
                </a:solidFill>
              </a:rPr>
              <a:t>rganización </a:t>
            </a:r>
            <a:r>
              <a:rPr lang="en" b="1" dirty="0">
                <a:solidFill>
                  <a:srgbClr val="88398A"/>
                </a:solidFill>
              </a:rPr>
              <a:t>mundial </a:t>
            </a:r>
            <a:r>
              <a:rPr lang="en" dirty="0" smtClean="0"/>
              <a:t>que promueve la </a:t>
            </a:r>
            <a:r>
              <a:rPr lang="en" b="1" dirty="0">
                <a:solidFill>
                  <a:srgbClr val="88398A"/>
                </a:solidFill>
              </a:rPr>
              <a:t>diversidad de género </a:t>
            </a:r>
            <a:r>
              <a:rPr lang="en" dirty="0" smtClean="0"/>
              <a:t>en la comunidad R.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" dirty="0"/>
          </a:p>
          <a:p>
            <a:pPr marL="457200" lvl="0" indent="-228600" algn="just" rtl="0">
              <a:spcBef>
                <a:spcPts val="0"/>
              </a:spcBef>
            </a:pPr>
            <a:r>
              <a:rPr lang="mr-IN" dirty="0" smtClean="0"/>
              <a:t>…</a:t>
            </a:r>
            <a:r>
              <a:rPr lang="es-ES_tradnl" dirty="0"/>
              <a:t> </a:t>
            </a:r>
            <a:r>
              <a:rPr lang="en" dirty="0" smtClean="0"/>
              <a:t>a través de </a:t>
            </a:r>
            <a:r>
              <a:rPr lang="es-ES_tradnl" b="1" dirty="0" smtClean="0">
                <a:solidFill>
                  <a:srgbClr val="88398A"/>
                </a:solidFill>
              </a:rPr>
              <a:t>reuniones</a:t>
            </a:r>
            <a:r>
              <a:rPr lang="en" dirty="0" smtClean="0"/>
              <a:t> y </a:t>
            </a:r>
            <a:r>
              <a:rPr lang="es-ES_tradnl" b="1" dirty="0" err="1" smtClean="0">
                <a:solidFill>
                  <a:srgbClr val="88398A"/>
                </a:solidFill>
              </a:rPr>
              <a:t>tutorias</a:t>
            </a:r>
            <a:r>
              <a:rPr lang="es-ES_tradnl" b="1" dirty="0" smtClean="0">
                <a:solidFill>
                  <a:srgbClr val="88398A"/>
                </a:solidFill>
              </a:rPr>
              <a:t> </a:t>
            </a:r>
            <a:r>
              <a:rPr lang="en" dirty="0" smtClean="0"/>
              <a:t>dirigidas a </a:t>
            </a:r>
            <a:r>
              <a:rPr lang="en" b="1" dirty="0">
                <a:solidFill>
                  <a:srgbClr val="88398A"/>
                </a:solidFill>
              </a:rPr>
              <a:t>mujeres</a:t>
            </a:r>
            <a:r>
              <a:rPr lang="en" dirty="0" smtClean="0"/>
              <a:t> de toda edad, profesión, nacionalidad, etc. 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" dirty="0"/>
          </a:p>
          <a:p>
            <a:pPr marL="457200" lvl="0" indent="-228600" algn="just" rtl="0">
              <a:spcBef>
                <a:spcPts val="0"/>
              </a:spcBef>
            </a:pPr>
            <a:r>
              <a:rPr lang="mr-IN" dirty="0" smtClean="0"/>
              <a:t>…</a:t>
            </a:r>
            <a:r>
              <a:rPr lang="es-ES_tradnl" dirty="0" smtClean="0"/>
              <a:t>en un</a:t>
            </a:r>
            <a:r>
              <a:rPr lang="en" dirty="0" smtClean="0"/>
              <a:t> </a:t>
            </a:r>
            <a:r>
              <a:rPr lang="en" b="1" dirty="0" smtClean="0">
                <a:solidFill>
                  <a:srgbClr val="88398A"/>
                </a:solidFill>
              </a:rPr>
              <a:t>ambiente</a:t>
            </a:r>
            <a:r>
              <a:rPr lang="es-ES_tradnl" dirty="0" smtClean="0"/>
              <a:t>: </a:t>
            </a:r>
            <a:r>
              <a:rPr lang="en" b="1" dirty="0" smtClean="0">
                <a:solidFill>
                  <a:srgbClr val="88398A"/>
                </a:solidFill>
              </a:rPr>
              <a:t>amigable</a:t>
            </a:r>
            <a:r>
              <a:rPr lang="en" dirty="0" smtClean="0"/>
              <a:t>, </a:t>
            </a:r>
            <a:r>
              <a:rPr lang="en" b="1" dirty="0">
                <a:solidFill>
                  <a:srgbClr val="88398A"/>
                </a:solidFill>
              </a:rPr>
              <a:t>respetuoso</a:t>
            </a:r>
            <a:r>
              <a:rPr lang="en" dirty="0" smtClean="0"/>
              <a:t> y </a:t>
            </a:r>
            <a:r>
              <a:rPr lang="en" b="1" dirty="0">
                <a:solidFill>
                  <a:srgbClr val="88398A"/>
                </a:solidFill>
              </a:rPr>
              <a:t>seguro</a:t>
            </a:r>
            <a:r>
              <a:rPr lang="en" dirty="0" smtClean="0"/>
              <a:t>. </a:t>
            </a: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1728"/>
            <a:ext cx="28479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0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758534" y="843558"/>
            <a:ext cx="705382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¿C</a:t>
            </a:r>
            <a:r>
              <a:rPr lang="es-ES_tradnl" dirty="0" smtClean="0"/>
              <a:t>ómo empezó</a:t>
            </a:r>
            <a:r>
              <a:rPr lang="es-ES_tradnl" dirty="0" smtClean="0"/>
              <a:t> R</a:t>
            </a:r>
            <a:r>
              <a:rPr lang="es-ES_tradnl" dirty="0" smtClean="0"/>
              <a:t>-Ladies?</a:t>
            </a:r>
            <a:endParaRPr lang="en" dirty="0"/>
          </a:p>
        </p:txBody>
      </p:sp>
      <p:pic>
        <p:nvPicPr>
          <p:cNvPr id="3" name="Shape 93" descr="gabriela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92" y="1707654"/>
            <a:ext cx="2736304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4139952" y="1779662"/>
            <a:ext cx="4320480" cy="297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 Gabriela de Queiroz</a:t>
            </a:r>
          </a:p>
          <a:p>
            <a:pPr marL="457200" lvl="0" indent="-228600">
              <a:lnSpc>
                <a:spcPct val="120000"/>
              </a:lnSpc>
              <a:buClr>
                <a:schemeClr val="dk2"/>
              </a:buClr>
            </a:pP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San </a:t>
            </a: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Francisco</a:t>
            </a: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.</a:t>
            </a:r>
          </a:p>
          <a:p>
            <a:pPr marL="457200" lvl="0" indent="-228600">
              <a:lnSpc>
                <a:spcPct val="120000"/>
              </a:lnSpc>
              <a:buClr>
                <a:schemeClr val="dk2"/>
              </a:buClr>
            </a:pP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¡Muchas gracias, </a:t>
            </a:r>
            <a:r>
              <a:rPr lang="en" sz="1800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Gabriela</a:t>
            </a: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!</a:t>
            </a:r>
          </a:p>
          <a:p>
            <a:pPr marL="457200" lvl="0" indent="-228600">
              <a:lnSpc>
                <a:spcPct val="120000"/>
              </a:lnSpc>
              <a:buClr>
                <a:schemeClr val="dk2"/>
              </a:buClr>
            </a:pPr>
            <a:r>
              <a:rPr lang="en" sz="18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Primer meet-up: </a:t>
            </a:r>
          </a:p>
          <a:p>
            <a:pPr marL="457200" lvl="0">
              <a:lnSpc>
                <a:spcPct val="120000"/>
              </a:lnSpc>
            </a:pPr>
            <a:r>
              <a:rPr lang="en" sz="1800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31/10/2012</a:t>
            </a:r>
            <a:endParaRPr lang="es-ES_tradnl" sz="1800" dirty="0" smtClean="0">
              <a:solidFill>
                <a:srgbClr val="181818"/>
              </a:solidFill>
              <a:latin typeface="Helvetica Neue"/>
              <a:ea typeface="Helvetica Neue"/>
              <a:cs typeface="Helvetica Neue"/>
            </a:endParaRPr>
          </a:p>
          <a:p>
            <a:pPr marL="457200" lvl="0">
              <a:lnSpc>
                <a:spcPct val="120000"/>
              </a:lnSpc>
            </a:pPr>
            <a:endParaRPr lang="es-ES_tradnl" sz="1800" dirty="0">
              <a:solidFill>
                <a:srgbClr val="181818"/>
              </a:solidFill>
              <a:latin typeface="Helvetica Neue"/>
              <a:ea typeface="Helvetica Neue"/>
              <a:cs typeface="Helvetica Neue"/>
            </a:endParaRPr>
          </a:p>
          <a:p>
            <a:pPr marL="457200" lvl="0">
              <a:lnSpc>
                <a:spcPct val="120000"/>
              </a:lnSpc>
            </a:pPr>
            <a:r>
              <a:rPr lang="es-ES_tradnl" sz="2500" b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@</a:t>
            </a:r>
            <a:r>
              <a:rPr lang="es-ES_tradnl" sz="2500" b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</a:rPr>
              <a:t>gdequeiroz</a:t>
            </a:r>
            <a:endParaRPr lang="es-ES_tradnl" sz="2500" b="1" dirty="0">
              <a:solidFill>
                <a:srgbClr val="181818"/>
              </a:solidFill>
              <a:latin typeface="Helvetica Neue"/>
              <a:ea typeface="Helvetica Neue"/>
              <a:cs typeface="Helvetica Neue"/>
            </a:endParaRPr>
          </a:p>
          <a:p>
            <a:pPr marL="457200" lvl="0"/>
            <a:endParaRPr lang="es-ES_tradnl" dirty="0">
              <a:solidFill>
                <a:schemeClr val="dk2"/>
              </a:solidFill>
            </a:endParaRPr>
          </a:p>
          <a:p>
            <a:pPr marL="457200" lvl="0"/>
            <a:endParaRPr lang="es-ES_tradnl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7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590</Words>
  <Application>Microsoft Macintosh PowerPoint</Application>
  <PresentationFormat>Presentación en pantalla (16:9)</PresentationFormat>
  <Paragraphs>153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R-Ladies Template</vt:lpstr>
      <vt:lpstr>R-Ladies Quito</vt:lpstr>
      <vt:lpstr>¡Bienvenida!</vt:lpstr>
      <vt:lpstr>Agenda para hoy:</vt:lpstr>
      <vt:lpstr>1. Introducción a R</vt:lpstr>
      <vt:lpstr>¿Qué es R?</vt:lpstr>
      <vt:lpstr>+ Sobre R… </vt:lpstr>
      <vt:lpstr>2. ¿Qué es R-Ladies?</vt:lpstr>
      <vt:lpstr>Presentación de PowerPoint</vt:lpstr>
      <vt:lpstr>¿Cómo empezó R-Ladies?</vt:lpstr>
      <vt:lpstr>This is a slide title</vt:lpstr>
      <vt:lpstr>Capítulos de R-Ladies</vt:lpstr>
      <vt:lpstr>Presentación de PowerPoint</vt:lpstr>
      <vt:lpstr>3. Conociendo a la comunidad de habla hispana</vt:lpstr>
      <vt:lpstr>Saludos de R- Ladies</vt:lpstr>
      <vt:lpstr>4. Conociendo R-Ladies Quito</vt:lpstr>
      <vt:lpstr>Tú Capítulo</vt:lpstr>
      <vt:lpstr>R-Ladies Quito</vt:lpstr>
      <vt:lpstr>Presentación de PowerPoint</vt:lpstr>
      <vt:lpstr>Presentación de PowerPoint</vt:lpstr>
      <vt:lpstr>Presentación de PowerPoint</vt:lpstr>
      <vt:lpstr>Presentación de PowerPoint</vt:lpstr>
      <vt:lpstr>Involúcrate Es fácil </vt:lpstr>
      <vt:lpstr>Involúcrate Se una expositora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Gabriela Chicaiza</cp:lastModifiedBy>
  <cp:revision>51</cp:revision>
  <dcterms:modified xsi:type="dcterms:W3CDTF">2018-01-20T00:39:19Z</dcterms:modified>
</cp:coreProperties>
</file>